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EA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5CCEA1-8781-4421-A2FD-B8728F60179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40CA3ECE-34A8-4F2B-BE48-7DEF7694D475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Oct 20</a:t>
          </a:r>
        </a:p>
      </dgm:t>
    </dgm:pt>
    <dgm:pt modelId="{D50103FB-1804-4ACE-BC2A-E08840D80FC3}" type="parTrans" cxnId="{7D489FAE-28B4-402A-878B-27E044FA8292}">
      <dgm:prSet/>
      <dgm:spPr/>
      <dgm:t>
        <a:bodyPr/>
        <a:lstStyle/>
        <a:p>
          <a:endParaRPr lang="en-US"/>
        </a:p>
      </dgm:t>
    </dgm:pt>
    <dgm:pt modelId="{D72E99FE-463B-4AAF-A7EE-A59B10BA475F}" type="sibTrans" cxnId="{7D489FAE-28B4-402A-878B-27E044FA8292}">
      <dgm:prSet/>
      <dgm:spPr/>
      <dgm:t>
        <a:bodyPr/>
        <a:lstStyle/>
        <a:p>
          <a:endParaRPr lang="en-US"/>
        </a:p>
      </dgm:t>
    </dgm:pt>
    <dgm:pt modelId="{760417AA-78B9-4F1F-9BC9-54DF8EB88999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Nov 20</a:t>
          </a:r>
        </a:p>
      </dgm:t>
    </dgm:pt>
    <dgm:pt modelId="{1C479CEB-D0CF-47E1-920C-4C52571982BB}" type="parTrans" cxnId="{4EE5C74A-BB10-408B-8D61-96CCD4586FDD}">
      <dgm:prSet/>
      <dgm:spPr/>
      <dgm:t>
        <a:bodyPr/>
        <a:lstStyle/>
        <a:p>
          <a:endParaRPr lang="en-US"/>
        </a:p>
      </dgm:t>
    </dgm:pt>
    <dgm:pt modelId="{B011B7EF-1CE9-4E7B-909A-9A41F3F85331}" type="sibTrans" cxnId="{4EE5C74A-BB10-408B-8D61-96CCD4586FDD}">
      <dgm:prSet/>
      <dgm:spPr/>
      <dgm:t>
        <a:bodyPr/>
        <a:lstStyle/>
        <a:p>
          <a:endParaRPr lang="en-US"/>
        </a:p>
      </dgm:t>
    </dgm:pt>
    <dgm:pt modelId="{38D3C39D-1079-4DED-94FC-D7780A1C0F39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Dec 20</a:t>
          </a:r>
        </a:p>
      </dgm:t>
    </dgm:pt>
    <dgm:pt modelId="{A0A04B1C-BE65-4AB3-8014-5BBD90AA77A8}" type="parTrans" cxnId="{E7891F92-EFFE-4646-9FD2-634A0064BE5A}">
      <dgm:prSet/>
      <dgm:spPr/>
      <dgm:t>
        <a:bodyPr/>
        <a:lstStyle/>
        <a:p>
          <a:endParaRPr lang="en-US"/>
        </a:p>
      </dgm:t>
    </dgm:pt>
    <dgm:pt modelId="{B3DF8D3F-C6E1-49BB-91C8-4ACDD555DFCA}" type="sibTrans" cxnId="{E7891F92-EFFE-4646-9FD2-634A0064BE5A}">
      <dgm:prSet/>
      <dgm:spPr/>
      <dgm:t>
        <a:bodyPr/>
        <a:lstStyle/>
        <a:p>
          <a:endParaRPr lang="en-US"/>
        </a:p>
      </dgm:t>
    </dgm:pt>
    <dgm:pt modelId="{8274A8DF-DA63-4BBC-8E5C-953D6C991BC9}" type="pres">
      <dgm:prSet presAssocID="{DD5CCEA1-8781-4421-A2FD-B8728F60179F}" presName="Name0" presStyleCnt="0">
        <dgm:presLayoutVars>
          <dgm:dir/>
          <dgm:animLvl val="lvl"/>
          <dgm:resizeHandles val="exact"/>
        </dgm:presLayoutVars>
      </dgm:prSet>
      <dgm:spPr/>
    </dgm:pt>
    <dgm:pt modelId="{6E3D4896-0BBF-432C-957B-94951F8A8573}" type="pres">
      <dgm:prSet presAssocID="{40CA3ECE-34A8-4F2B-BE48-7DEF7694D475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25940772-1F79-4C20-AD29-4FD392B4D9AD}" type="pres">
      <dgm:prSet presAssocID="{D72E99FE-463B-4AAF-A7EE-A59B10BA475F}" presName="parTxOnlySpace" presStyleCnt="0"/>
      <dgm:spPr/>
    </dgm:pt>
    <dgm:pt modelId="{357CE775-14A4-4A2E-9BDC-4283D9EA5D6C}" type="pres">
      <dgm:prSet presAssocID="{760417AA-78B9-4F1F-9BC9-54DF8EB8899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A85B97DC-8CE4-4FB1-88FB-952C8788E726}" type="pres">
      <dgm:prSet presAssocID="{B011B7EF-1CE9-4E7B-909A-9A41F3F85331}" presName="parTxOnlySpace" presStyleCnt="0"/>
      <dgm:spPr/>
    </dgm:pt>
    <dgm:pt modelId="{ADF489C7-1B7B-4923-A52E-5C46EA9F2A8F}" type="pres">
      <dgm:prSet presAssocID="{38D3C39D-1079-4DED-94FC-D7780A1C0F39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3CB04D38-FD3C-4FE6-9004-4274BF4AB554}" type="presOf" srcId="{40CA3ECE-34A8-4F2B-BE48-7DEF7694D475}" destId="{6E3D4896-0BBF-432C-957B-94951F8A8573}" srcOrd="0" destOrd="0" presId="urn:microsoft.com/office/officeart/2005/8/layout/chevron1"/>
    <dgm:cxn modelId="{4EE5C74A-BB10-408B-8D61-96CCD4586FDD}" srcId="{DD5CCEA1-8781-4421-A2FD-B8728F60179F}" destId="{760417AA-78B9-4F1F-9BC9-54DF8EB88999}" srcOrd="1" destOrd="0" parTransId="{1C479CEB-D0CF-47E1-920C-4C52571982BB}" sibTransId="{B011B7EF-1CE9-4E7B-909A-9A41F3F85331}"/>
    <dgm:cxn modelId="{E7891F92-EFFE-4646-9FD2-634A0064BE5A}" srcId="{DD5CCEA1-8781-4421-A2FD-B8728F60179F}" destId="{38D3C39D-1079-4DED-94FC-D7780A1C0F39}" srcOrd="2" destOrd="0" parTransId="{A0A04B1C-BE65-4AB3-8014-5BBD90AA77A8}" sibTransId="{B3DF8D3F-C6E1-49BB-91C8-4ACDD555DFCA}"/>
    <dgm:cxn modelId="{6119DCA0-EC7A-4068-9256-B9567085CD67}" type="presOf" srcId="{38D3C39D-1079-4DED-94FC-D7780A1C0F39}" destId="{ADF489C7-1B7B-4923-A52E-5C46EA9F2A8F}" srcOrd="0" destOrd="0" presId="urn:microsoft.com/office/officeart/2005/8/layout/chevron1"/>
    <dgm:cxn modelId="{7D489FAE-28B4-402A-878B-27E044FA8292}" srcId="{DD5CCEA1-8781-4421-A2FD-B8728F60179F}" destId="{40CA3ECE-34A8-4F2B-BE48-7DEF7694D475}" srcOrd="0" destOrd="0" parTransId="{D50103FB-1804-4ACE-BC2A-E08840D80FC3}" sibTransId="{D72E99FE-463B-4AAF-A7EE-A59B10BA475F}"/>
    <dgm:cxn modelId="{D67E6DB0-043F-4931-9DBB-7FB12B072636}" type="presOf" srcId="{DD5CCEA1-8781-4421-A2FD-B8728F60179F}" destId="{8274A8DF-DA63-4BBC-8E5C-953D6C991BC9}" srcOrd="0" destOrd="0" presId="urn:microsoft.com/office/officeart/2005/8/layout/chevron1"/>
    <dgm:cxn modelId="{5BCF20B8-BE56-478D-9434-6B140488CCBF}" type="presOf" srcId="{760417AA-78B9-4F1F-9BC9-54DF8EB88999}" destId="{357CE775-14A4-4A2E-9BDC-4283D9EA5D6C}" srcOrd="0" destOrd="0" presId="urn:microsoft.com/office/officeart/2005/8/layout/chevron1"/>
    <dgm:cxn modelId="{89007402-90B7-433E-BADD-ED62AD4B7C98}" type="presParOf" srcId="{8274A8DF-DA63-4BBC-8E5C-953D6C991BC9}" destId="{6E3D4896-0BBF-432C-957B-94951F8A8573}" srcOrd="0" destOrd="0" presId="urn:microsoft.com/office/officeart/2005/8/layout/chevron1"/>
    <dgm:cxn modelId="{FACABF74-42B2-4B14-8DAC-130020903B2C}" type="presParOf" srcId="{8274A8DF-DA63-4BBC-8E5C-953D6C991BC9}" destId="{25940772-1F79-4C20-AD29-4FD392B4D9AD}" srcOrd="1" destOrd="0" presId="urn:microsoft.com/office/officeart/2005/8/layout/chevron1"/>
    <dgm:cxn modelId="{33802CE6-549C-4B73-8B32-53A66F82FD86}" type="presParOf" srcId="{8274A8DF-DA63-4BBC-8E5C-953D6C991BC9}" destId="{357CE775-14A4-4A2E-9BDC-4283D9EA5D6C}" srcOrd="2" destOrd="0" presId="urn:microsoft.com/office/officeart/2005/8/layout/chevron1"/>
    <dgm:cxn modelId="{63C95FF1-9926-4A7B-AB3F-6BA3DB0B0E69}" type="presParOf" srcId="{8274A8DF-DA63-4BBC-8E5C-953D6C991BC9}" destId="{A85B97DC-8CE4-4FB1-88FB-952C8788E726}" srcOrd="3" destOrd="0" presId="urn:microsoft.com/office/officeart/2005/8/layout/chevron1"/>
    <dgm:cxn modelId="{44E4A478-4108-4CEE-A322-41BE3CC0785D}" type="presParOf" srcId="{8274A8DF-DA63-4BBC-8E5C-953D6C991BC9}" destId="{ADF489C7-1B7B-4923-A52E-5C46EA9F2A8F}" srcOrd="4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5CCEA1-8781-4421-A2FD-B8728F60179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40CA3ECE-34A8-4F2B-BE48-7DEF7694D475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Jan 21</a:t>
          </a:r>
        </a:p>
      </dgm:t>
    </dgm:pt>
    <dgm:pt modelId="{D50103FB-1804-4ACE-BC2A-E08840D80FC3}" type="parTrans" cxnId="{7D489FAE-28B4-402A-878B-27E044FA8292}">
      <dgm:prSet/>
      <dgm:spPr/>
      <dgm:t>
        <a:bodyPr/>
        <a:lstStyle/>
        <a:p>
          <a:endParaRPr lang="en-US"/>
        </a:p>
      </dgm:t>
    </dgm:pt>
    <dgm:pt modelId="{D72E99FE-463B-4AAF-A7EE-A59B10BA475F}" type="sibTrans" cxnId="{7D489FAE-28B4-402A-878B-27E044FA8292}">
      <dgm:prSet/>
      <dgm:spPr/>
      <dgm:t>
        <a:bodyPr/>
        <a:lstStyle/>
        <a:p>
          <a:endParaRPr lang="en-US"/>
        </a:p>
      </dgm:t>
    </dgm:pt>
    <dgm:pt modelId="{760417AA-78B9-4F1F-9BC9-54DF8EB88999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Feb 21</a:t>
          </a:r>
        </a:p>
      </dgm:t>
    </dgm:pt>
    <dgm:pt modelId="{1C479CEB-D0CF-47E1-920C-4C52571982BB}" type="parTrans" cxnId="{4EE5C74A-BB10-408B-8D61-96CCD4586FDD}">
      <dgm:prSet/>
      <dgm:spPr/>
      <dgm:t>
        <a:bodyPr/>
        <a:lstStyle/>
        <a:p>
          <a:endParaRPr lang="en-US"/>
        </a:p>
      </dgm:t>
    </dgm:pt>
    <dgm:pt modelId="{B011B7EF-1CE9-4E7B-909A-9A41F3F85331}" type="sibTrans" cxnId="{4EE5C74A-BB10-408B-8D61-96CCD4586FDD}">
      <dgm:prSet/>
      <dgm:spPr/>
      <dgm:t>
        <a:bodyPr/>
        <a:lstStyle/>
        <a:p>
          <a:endParaRPr lang="en-US"/>
        </a:p>
      </dgm:t>
    </dgm:pt>
    <dgm:pt modelId="{38D3C39D-1079-4DED-94FC-D7780A1C0F39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Mar 21</a:t>
          </a:r>
        </a:p>
      </dgm:t>
    </dgm:pt>
    <dgm:pt modelId="{A0A04B1C-BE65-4AB3-8014-5BBD90AA77A8}" type="parTrans" cxnId="{E7891F92-EFFE-4646-9FD2-634A0064BE5A}">
      <dgm:prSet/>
      <dgm:spPr/>
      <dgm:t>
        <a:bodyPr/>
        <a:lstStyle/>
        <a:p>
          <a:endParaRPr lang="en-US"/>
        </a:p>
      </dgm:t>
    </dgm:pt>
    <dgm:pt modelId="{B3DF8D3F-C6E1-49BB-91C8-4ACDD555DFCA}" type="sibTrans" cxnId="{E7891F92-EFFE-4646-9FD2-634A0064BE5A}">
      <dgm:prSet/>
      <dgm:spPr/>
      <dgm:t>
        <a:bodyPr/>
        <a:lstStyle/>
        <a:p>
          <a:endParaRPr lang="en-US"/>
        </a:p>
      </dgm:t>
    </dgm:pt>
    <dgm:pt modelId="{8274A8DF-DA63-4BBC-8E5C-953D6C991BC9}" type="pres">
      <dgm:prSet presAssocID="{DD5CCEA1-8781-4421-A2FD-B8728F60179F}" presName="Name0" presStyleCnt="0">
        <dgm:presLayoutVars>
          <dgm:dir/>
          <dgm:animLvl val="lvl"/>
          <dgm:resizeHandles val="exact"/>
        </dgm:presLayoutVars>
      </dgm:prSet>
      <dgm:spPr/>
    </dgm:pt>
    <dgm:pt modelId="{6E3D4896-0BBF-432C-957B-94951F8A8573}" type="pres">
      <dgm:prSet presAssocID="{40CA3ECE-34A8-4F2B-BE48-7DEF7694D475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25940772-1F79-4C20-AD29-4FD392B4D9AD}" type="pres">
      <dgm:prSet presAssocID="{D72E99FE-463B-4AAF-A7EE-A59B10BA475F}" presName="parTxOnlySpace" presStyleCnt="0"/>
      <dgm:spPr/>
    </dgm:pt>
    <dgm:pt modelId="{357CE775-14A4-4A2E-9BDC-4283D9EA5D6C}" type="pres">
      <dgm:prSet presAssocID="{760417AA-78B9-4F1F-9BC9-54DF8EB8899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A85B97DC-8CE4-4FB1-88FB-952C8788E726}" type="pres">
      <dgm:prSet presAssocID="{B011B7EF-1CE9-4E7B-909A-9A41F3F85331}" presName="parTxOnlySpace" presStyleCnt="0"/>
      <dgm:spPr/>
    </dgm:pt>
    <dgm:pt modelId="{ADF489C7-1B7B-4923-A52E-5C46EA9F2A8F}" type="pres">
      <dgm:prSet presAssocID="{38D3C39D-1079-4DED-94FC-D7780A1C0F39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3CB04D38-FD3C-4FE6-9004-4274BF4AB554}" type="presOf" srcId="{40CA3ECE-34A8-4F2B-BE48-7DEF7694D475}" destId="{6E3D4896-0BBF-432C-957B-94951F8A8573}" srcOrd="0" destOrd="0" presId="urn:microsoft.com/office/officeart/2005/8/layout/chevron1"/>
    <dgm:cxn modelId="{4EE5C74A-BB10-408B-8D61-96CCD4586FDD}" srcId="{DD5CCEA1-8781-4421-A2FD-B8728F60179F}" destId="{760417AA-78B9-4F1F-9BC9-54DF8EB88999}" srcOrd="1" destOrd="0" parTransId="{1C479CEB-D0CF-47E1-920C-4C52571982BB}" sibTransId="{B011B7EF-1CE9-4E7B-909A-9A41F3F85331}"/>
    <dgm:cxn modelId="{E7891F92-EFFE-4646-9FD2-634A0064BE5A}" srcId="{DD5CCEA1-8781-4421-A2FD-B8728F60179F}" destId="{38D3C39D-1079-4DED-94FC-D7780A1C0F39}" srcOrd="2" destOrd="0" parTransId="{A0A04B1C-BE65-4AB3-8014-5BBD90AA77A8}" sibTransId="{B3DF8D3F-C6E1-49BB-91C8-4ACDD555DFCA}"/>
    <dgm:cxn modelId="{6119DCA0-EC7A-4068-9256-B9567085CD67}" type="presOf" srcId="{38D3C39D-1079-4DED-94FC-D7780A1C0F39}" destId="{ADF489C7-1B7B-4923-A52E-5C46EA9F2A8F}" srcOrd="0" destOrd="0" presId="urn:microsoft.com/office/officeart/2005/8/layout/chevron1"/>
    <dgm:cxn modelId="{7D489FAE-28B4-402A-878B-27E044FA8292}" srcId="{DD5CCEA1-8781-4421-A2FD-B8728F60179F}" destId="{40CA3ECE-34A8-4F2B-BE48-7DEF7694D475}" srcOrd="0" destOrd="0" parTransId="{D50103FB-1804-4ACE-BC2A-E08840D80FC3}" sibTransId="{D72E99FE-463B-4AAF-A7EE-A59B10BA475F}"/>
    <dgm:cxn modelId="{D67E6DB0-043F-4931-9DBB-7FB12B072636}" type="presOf" srcId="{DD5CCEA1-8781-4421-A2FD-B8728F60179F}" destId="{8274A8DF-DA63-4BBC-8E5C-953D6C991BC9}" srcOrd="0" destOrd="0" presId="urn:microsoft.com/office/officeart/2005/8/layout/chevron1"/>
    <dgm:cxn modelId="{5BCF20B8-BE56-478D-9434-6B140488CCBF}" type="presOf" srcId="{760417AA-78B9-4F1F-9BC9-54DF8EB88999}" destId="{357CE775-14A4-4A2E-9BDC-4283D9EA5D6C}" srcOrd="0" destOrd="0" presId="urn:microsoft.com/office/officeart/2005/8/layout/chevron1"/>
    <dgm:cxn modelId="{89007402-90B7-433E-BADD-ED62AD4B7C98}" type="presParOf" srcId="{8274A8DF-DA63-4BBC-8E5C-953D6C991BC9}" destId="{6E3D4896-0BBF-432C-957B-94951F8A8573}" srcOrd="0" destOrd="0" presId="urn:microsoft.com/office/officeart/2005/8/layout/chevron1"/>
    <dgm:cxn modelId="{FACABF74-42B2-4B14-8DAC-130020903B2C}" type="presParOf" srcId="{8274A8DF-DA63-4BBC-8E5C-953D6C991BC9}" destId="{25940772-1F79-4C20-AD29-4FD392B4D9AD}" srcOrd="1" destOrd="0" presId="urn:microsoft.com/office/officeart/2005/8/layout/chevron1"/>
    <dgm:cxn modelId="{33802CE6-549C-4B73-8B32-53A66F82FD86}" type="presParOf" srcId="{8274A8DF-DA63-4BBC-8E5C-953D6C991BC9}" destId="{357CE775-14A4-4A2E-9BDC-4283D9EA5D6C}" srcOrd="2" destOrd="0" presId="urn:microsoft.com/office/officeart/2005/8/layout/chevron1"/>
    <dgm:cxn modelId="{63C95FF1-9926-4A7B-AB3F-6BA3DB0B0E69}" type="presParOf" srcId="{8274A8DF-DA63-4BBC-8E5C-953D6C991BC9}" destId="{A85B97DC-8CE4-4FB1-88FB-952C8788E726}" srcOrd="3" destOrd="0" presId="urn:microsoft.com/office/officeart/2005/8/layout/chevron1"/>
    <dgm:cxn modelId="{44E4A478-4108-4CEE-A322-41BE3CC0785D}" type="presParOf" srcId="{8274A8DF-DA63-4BBC-8E5C-953D6C991BC9}" destId="{ADF489C7-1B7B-4923-A52E-5C46EA9F2A8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5CCEA1-8781-4421-A2FD-B8728F60179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40CA3ECE-34A8-4F2B-BE48-7DEF7694D475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Mar 22</a:t>
          </a:r>
        </a:p>
      </dgm:t>
    </dgm:pt>
    <dgm:pt modelId="{D50103FB-1804-4ACE-BC2A-E08840D80FC3}" type="parTrans" cxnId="{7D489FAE-28B4-402A-878B-27E044FA8292}">
      <dgm:prSet/>
      <dgm:spPr/>
      <dgm:t>
        <a:bodyPr/>
        <a:lstStyle/>
        <a:p>
          <a:endParaRPr lang="en-US"/>
        </a:p>
      </dgm:t>
    </dgm:pt>
    <dgm:pt modelId="{D72E99FE-463B-4AAF-A7EE-A59B10BA475F}" type="sibTrans" cxnId="{7D489FAE-28B4-402A-878B-27E044FA8292}">
      <dgm:prSet/>
      <dgm:spPr/>
      <dgm:t>
        <a:bodyPr/>
        <a:lstStyle/>
        <a:p>
          <a:endParaRPr lang="en-US"/>
        </a:p>
      </dgm:t>
    </dgm:pt>
    <dgm:pt modelId="{760417AA-78B9-4F1F-9BC9-54DF8EB88999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Mar 23</a:t>
          </a:r>
        </a:p>
      </dgm:t>
    </dgm:pt>
    <dgm:pt modelId="{1C479CEB-D0CF-47E1-920C-4C52571982BB}" type="parTrans" cxnId="{4EE5C74A-BB10-408B-8D61-96CCD4586FDD}">
      <dgm:prSet/>
      <dgm:spPr/>
      <dgm:t>
        <a:bodyPr/>
        <a:lstStyle/>
        <a:p>
          <a:endParaRPr lang="en-US"/>
        </a:p>
      </dgm:t>
    </dgm:pt>
    <dgm:pt modelId="{B011B7EF-1CE9-4E7B-909A-9A41F3F85331}" type="sibTrans" cxnId="{4EE5C74A-BB10-408B-8D61-96CCD4586FDD}">
      <dgm:prSet/>
      <dgm:spPr/>
      <dgm:t>
        <a:bodyPr/>
        <a:lstStyle/>
        <a:p>
          <a:endParaRPr lang="en-US"/>
        </a:p>
      </dgm:t>
    </dgm:pt>
    <dgm:pt modelId="{38D3C39D-1079-4DED-94FC-D7780A1C0F39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Mar 24</a:t>
          </a:r>
        </a:p>
      </dgm:t>
    </dgm:pt>
    <dgm:pt modelId="{A0A04B1C-BE65-4AB3-8014-5BBD90AA77A8}" type="parTrans" cxnId="{E7891F92-EFFE-4646-9FD2-634A0064BE5A}">
      <dgm:prSet/>
      <dgm:spPr/>
      <dgm:t>
        <a:bodyPr/>
        <a:lstStyle/>
        <a:p>
          <a:endParaRPr lang="en-US"/>
        </a:p>
      </dgm:t>
    </dgm:pt>
    <dgm:pt modelId="{B3DF8D3F-C6E1-49BB-91C8-4ACDD555DFCA}" type="sibTrans" cxnId="{E7891F92-EFFE-4646-9FD2-634A0064BE5A}">
      <dgm:prSet/>
      <dgm:spPr/>
      <dgm:t>
        <a:bodyPr/>
        <a:lstStyle/>
        <a:p>
          <a:endParaRPr lang="en-US"/>
        </a:p>
      </dgm:t>
    </dgm:pt>
    <dgm:pt modelId="{8274A8DF-DA63-4BBC-8E5C-953D6C991BC9}" type="pres">
      <dgm:prSet presAssocID="{DD5CCEA1-8781-4421-A2FD-B8728F60179F}" presName="Name0" presStyleCnt="0">
        <dgm:presLayoutVars>
          <dgm:dir/>
          <dgm:animLvl val="lvl"/>
          <dgm:resizeHandles val="exact"/>
        </dgm:presLayoutVars>
      </dgm:prSet>
      <dgm:spPr/>
    </dgm:pt>
    <dgm:pt modelId="{6E3D4896-0BBF-432C-957B-94951F8A8573}" type="pres">
      <dgm:prSet presAssocID="{40CA3ECE-34A8-4F2B-BE48-7DEF7694D475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25940772-1F79-4C20-AD29-4FD392B4D9AD}" type="pres">
      <dgm:prSet presAssocID="{D72E99FE-463B-4AAF-A7EE-A59B10BA475F}" presName="parTxOnlySpace" presStyleCnt="0"/>
      <dgm:spPr/>
    </dgm:pt>
    <dgm:pt modelId="{357CE775-14A4-4A2E-9BDC-4283D9EA5D6C}" type="pres">
      <dgm:prSet presAssocID="{760417AA-78B9-4F1F-9BC9-54DF8EB8899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A85B97DC-8CE4-4FB1-88FB-952C8788E726}" type="pres">
      <dgm:prSet presAssocID="{B011B7EF-1CE9-4E7B-909A-9A41F3F85331}" presName="parTxOnlySpace" presStyleCnt="0"/>
      <dgm:spPr/>
    </dgm:pt>
    <dgm:pt modelId="{ADF489C7-1B7B-4923-A52E-5C46EA9F2A8F}" type="pres">
      <dgm:prSet presAssocID="{38D3C39D-1079-4DED-94FC-D7780A1C0F39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3CB04D38-FD3C-4FE6-9004-4274BF4AB554}" type="presOf" srcId="{40CA3ECE-34A8-4F2B-BE48-7DEF7694D475}" destId="{6E3D4896-0BBF-432C-957B-94951F8A8573}" srcOrd="0" destOrd="0" presId="urn:microsoft.com/office/officeart/2005/8/layout/chevron1"/>
    <dgm:cxn modelId="{4EE5C74A-BB10-408B-8D61-96CCD4586FDD}" srcId="{DD5CCEA1-8781-4421-A2FD-B8728F60179F}" destId="{760417AA-78B9-4F1F-9BC9-54DF8EB88999}" srcOrd="1" destOrd="0" parTransId="{1C479CEB-D0CF-47E1-920C-4C52571982BB}" sibTransId="{B011B7EF-1CE9-4E7B-909A-9A41F3F85331}"/>
    <dgm:cxn modelId="{E7891F92-EFFE-4646-9FD2-634A0064BE5A}" srcId="{DD5CCEA1-8781-4421-A2FD-B8728F60179F}" destId="{38D3C39D-1079-4DED-94FC-D7780A1C0F39}" srcOrd="2" destOrd="0" parTransId="{A0A04B1C-BE65-4AB3-8014-5BBD90AA77A8}" sibTransId="{B3DF8D3F-C6E1-49BB-91C8-4ACDD555DFCA}"/>
    <dgm:cxn modelId="{6119DCA0-EC7A-4068-9256-B9567085CD67}" type="presOf" srcId="{38D3C39D-1079-4DED-94FC-D7780A1C0F39}" destId="{ADF489C7-1B7B-4923-A52E-5C46EA9F2A8F}" srcOrd="0" destOrd="0" presId="urn:microsoft.com/office/officeart/2005/8/layout/chevron1"/>
    <dgm:cxn modelId="{7D489FAE-28B4-402A-878B-27E044FA8292}" srcId="{DD5CCEA1-8781-4421-A2FD-B8728F60179F}" destId="{40CA3ECE-34A8-4F2B-BE48-7DEF7694D475}" srcOrd="0" destOrd="0" parTransId="{D50103FB-1804-4ACE-BC2A-E08840D80FC3}" sibTransId="{D72E99FE-463B-4AAF-A7EE-A59B10BA475F}"/>
    <dgm:cxn modelId="{D67E6DB0-043F-4931-9DBB-7FB12B072636}" type="presOf" srcId="{DD5CCEA1-8781-4421-A2FD-B8728F60179F}" destId="{8274A8DF-DA63-4BBC-8E5C-953D6C991BC9}" srcOrd="0" destOrd="0" presId="urn:microsoft.com/office/officeart/2005/8/layout/chevron1"/>
    <dgm:cxn modelId="{5BCF20B8-BE56-478D-9434-6B140488CCBF}" type="presOf" srcId="{760417AA-78B9-4F1F-9BC9-54DF8EB88999}" destId="{357CE775-14A4-4A2E-9BDC-4283D9EA5D6C}" srcOrd="0" destOrd="0" presId="urn:microsoft.com/office/officeart/2005/8/layout/chevron1"/>
    <dgm:cxn modelId="{89007402-90B7-433E-BADD-ED62AD4B7C98}" type="presParOf" srcId="{8274A8DF-DA63-4BBC-8E5C-953D6C991BC9}" destId="{6E3D4896-0BBF-432C-957B-94951F8A8573}" srcOrd="0" destOrd="0" presId="urn:microsoft.com/office/officeart/2005/8/layout/chevron1"/>
    <dgm:cxn modelId="{FACABF74-42B2-4B14-8DAC-130020903B2C}" type="presParOf" srcId="{8274A8DF-DA63-4BBC-8E5C-953D6C991BC9}" destId="{25940772-1F79-4C20-AD29-4FD392B4D9AD}" srcOrd="1" destOrd="0" presId="urn:microsoft.com/office/officeart/2005/8/layout/chevron1"/>
    <dgm:cxn modelId="{33802CE6-549C-4B73-8B32-53A66F82FD86}" type="presParOf" srcId="{8274A8DF-DA63-4BBC-8E5C-953D6C991BC9}" destId="{357CE775-14A4-4A2E-9BDC-4283D9EA5D6C}" srcOrd="2" destOrd="0" presId="urn:microsoft.com/office/officeart/2005/8/layout/chevron1"/>
    <dgm:cxn modelId="{63C95FF1-9926-4A7B-AB3F-6BA3DB0B0E69}" type="presParOf" srcId="{8274A8DF-DA63-4BBC-8E5C-953D6C991BC9}" destId="{A85B97DC-8CE4-4FB1-88FB-952C8788E726}" srcOrd="3" destOrd="0" presId="urn:microsoft.com/office/officeart/2005/8/layout/chevron1"/>
    <dgm:cxn modelId="{44E4A478-4108-4CEE-A322-41BE3CC0785D}" type="presParOf" srcId="{8274A8DF-DA63-4BBC-8E5C-953D6C991BC9}" destId="{ADF489C7-1B7B-4923-A52E-5C46EA9F2A8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3D4896-0BBF-432C-957B-94951F8A8573}">
      <dsp:nvSpPr>
        <dsp:cNvPr id="0" name=""/>
        <dsp:cNvSpPr/>
      </dsp:nvSpPr>
      <dsp:spPr>
        <a:xfrm>
          <a:off x="746" y="266679"/>
          <a:ext cx="910046" cy="364018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Oct 20</a:t>
          </a:r>
        </a:p>
      </dsp:txBody>
      <dsp:txXfrm>
        <a:off x="182755" y="266679"/>
        <a:ext cx="546028" cy="364018"/>
      </dsp:txXfrm>
    </dsp:sp>
    <dsp:sp modelId="{357CE775-14A4-4A2E-9BDC-4283D9EA5D6C}">
      <dsp:nvSpPr>
        <dsp:cNvPr id="0" name=""/>
        <dsp:cNvSpPr/>
      </dsp:nvSpPr>
      <dsp:spPr>
        <a:xfrm>
          <a:off x="819789" y="266679"/>
          <a:ext cx="910046" cy="364018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Nov 20</a:t>
          </a:r>
        </a:p>
      </dsp:txBody>
      <dsp:txXfrm>
        <a:off x="1001798" y="266679"/>
        <a:ext cx="546028" cy="364018"/>
      </dsp:txXfrm>
    </dsp:sp>
    <dsp:sp modelId="{ADF489C7-1B7B-4923-A52E-5C46EA9F2A8F}">
      <dsp:nvSpPr>
        <dsp:cNvPr id="0" name=""/>
        <dsp:cNvSpPr/>
      </dsp:nvSpPr>
      <dsp:spPr>
        <a:xfrm>
          <a:off x="1638831" y="266679"/>
          <a:ext cx="910046" cy="364018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Dec 20</a:t>
          </a:r>
        </a:p>
      </dsp:txBody>
      <dsp:txXfrm>
        <a:off x="1820840" y="266679"/>
        <a:ext cx="546028" cy="3640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3D4896-0BBF-432C-957B-94951F8A8573}">
      <dsp:nvSpPr>
        <dsp:cNvPr id="0" name=""/>
        <dsp:cNvSpPr/>
      </dsp:nvSpPr>
      <dsp:spPr>
        <a:xfrm>
          <a:off x="746" y="266679"/>
          <a:ext cx="910046" cy="364018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Jan 21</a:t>
          </a:r>
        </a:p>
      </dsp:txBody>
      <dsp:txXfrm>
        <a:off x="182755" y="266679"/>
        <a:ext cx="546028" cy="364018"/>
      </dsp:txXfrm>
    </dsp:sp>
    <dsp:sp modelId="{357CE775-14A4-4A2E-9BDC-4283D9EA5D6C}">
      <dsp:nvSpPr>
        <dsp:cNvPr id="0" name=""/>
        <dsp:cNvSpPr/>
      </dsp:nvSpPr>
      <dsp:spPr>
        <a:xfrm>
          <a:off x="819789" y="266679"/>
          <a:ext cx="910046" cy="364018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Feb 21</a:t>
          </a:r>
        </a:p>
      </dsp:txBody>
      <dsp:txXfrm>
        <a:off x="1001798" y="266679"/>
        <a:ext cx="546028" cy="364018"/>
      </dsp:txXfrm>
    </dsp:sp>
    <dsp:sp modelId="{ADF489C7-1B7B-4923-A52E-5C46EA9F2A8F}">
      <dsp:nvSpPr>
        <dsp:cNvPr id="0" name=""/>
        <dsp:cNvSpPr/>
      </dsp:nvSpPr>
      <dsp:spPr>
        <a:xfrm>
          <a:off x="1638831" y="266679"/>
          <a:ext cx="910046" cy="364018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Mar 21</a:t>
          </a:r>
        </a:p>
      </dsp:txBody>
      <dsp:txXfrm>
        <a:off x="1820840" y="266679"/>
        <a:ext cx="546028" cy="3640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3D4896-0BBF-432C-957B-94951F8A8573}">
      <dsp:nvSpPr>
        <dsp:cNvPr id="0" name=""/>
        <dsp:cNvSpPr/>
      </dsp:nvSpPr>
      <dsp:spPr>
        <a:xfrm>
          <a:off x="746" y="266679"/>
          <a:ext cx="910046" cy="364018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Mar 22</a:t>
          </a:r>
        </a:p>
      </dsp:txBody>
      <dsp:txXfrm>
        <a:off x="182755" y="266679"/>
        <a:ext cx="546028" cy="364018"/>
      </dsp:txXfrm>
    </dsp:sp>
    <dsp:sp modelId="{357CE775-14A4-4A2E-9BDC-4283D9EA5D6C}">
      <dsp:nvSpPr>
        <dsp:cNvPr id="0" name=""/>
        <dsp:cNvSpPr/>
      </dsp:nvSpPr>
      <dsp:spPr>
        <a:xfrm>
          <a:off x="819789" y="266679"/>
          <a:ext cx="910046" cy="364018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Mar 23</a:t>
          </a:r>
        </a:p>
      </dsp:txBody>
      <dsp:txXfrm>
        <a:off x="1001798" y="266679"/>
        <a:ext cx="546028" cy="364018"/>
      </dsp:txXfrm>
    </dsp:sp>
    <dsp:sp modelId="{ADF489C7-1B7B-4923-A52E-5C46EA9F2A8F}">
      <dsp:nvSpPr>
        <dsp:cNvPr id="0" name=""/>
        <dsp:cNvSpPr/>
      </dsp:nvSpPr>
      <dsp:spPr>
        <a:xfrm>
          <a:off x="1638831" y="266679"/>
          <a:ext cx="910046" cy="364018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Mar 24</a:t>
          </a:r>
        </a:p>
      </dsp:txBody>
      <dsp:txXfrm>
        <a:off x="1820840" y="266679"/>
        <a:ext cx="546028" cy="3640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F2FF-0AD2-4275-B2BB-166264DDF31C}" type="datetimeFigureOut">
              <a:rPr lang="en-NZ" smtClean="0"/>
              <a:t>15/06/2020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748A-513A-49B3-BDD3-BF34DD9D01C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88649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F2FF-0AD2-4275-B2BB-166264DDF31C}" type="datetimeFigureOut">
              <a:rPr lang="en-NZ" smtClean="0"/>
              <a:t>15/06/2020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748A-513A-49B3-BDD3-BF34DD9D01C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57062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F2FF-0AD2-4275-B2BB-166264DDF31C}" type="datetimeFigureOut">
              <a:rPr lang="en-NZ" smtClean="0"/>
              <a:t>15/06/2020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748A-513A-49B3-BDD3-BF34DD9D01C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06860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F2FF-0AD2-4275-B2BB-166264DDF31C}" type="datetimeFigureOut">
              <a:rPr lang="en-NZ" smtClean="0"/>
              <a:t>15/06/2020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748A-513A-49B3-BDD3-BF34DD9D01C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29834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F2FF-0AD2-4275-B2BB-166264DDF31C}" type="datetimeFigureOut">
              <a:rPr lang="en-NZ" smtClean="0"/>
              <a:t>15/06/2020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748A-513A-49B3-BDD3-BF34DD9D01C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3125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F2FF-0AD2-4275-B2BB-166264DDF31C}" type="datetimeFigureOut">
              <a:rPr lang="en-NZ" smtClean="0"/>
              <a:t>15/06/2020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748A-513A-49B3-BDD3-BF34DD9D01C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26810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F2FF-0AD2-4275-B2BB-166264DDF31C}" type="datetimeFigureOut">
              <a:rPr lang="en-NZ" smtClean="0"/>
              <a:t>15/06/2020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748A-513A-49B3-BDD3-BF34DD9D01C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75025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F2FF-0AD2-4275-B2BB-166264DDF31C}" type="datetimeFigureOut">
              <a:rPr lang="en-NZ" smtClean="0"/>
              <a:t>15/06/2020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748A-513A-49B3-BDD3-BF34DD9D01C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80511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F2FF-0AD2-4275-B2BB-166264DDF31C}" type="datetimeFigureOut">
              <a:rPr lang="en-NZ" smtClean="0"/>
              <a:t>15/06/2020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748A-513A-49B3-BDD3-BF34DD9D01C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8819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F2FF-0AD2-4275-B2BB-166264DDF31C}" type="datetimeFigureOut">
              <a:rPr lang="en-NZ" smtClean="0"/>
              <a:t>15/06/2020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748A-513A-49B3-BDD3-BF34DD9D01C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76666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F2FF-0AD2-4275-B2BB-166264DDF31C}" type="datetimeFigureOut">
              <a:rPr lang="en-NZ" smtClean="0"/>
              <a:t>15/06/2020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748A-513A-49B3-BDD3-BF34DD9D01C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95498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8F2FF-0AD2-4275-B2BB-166264DDF31C}" type="datetimeFigureOut">
              <a:rPr lang="en-NZ" smtClean="0"/>
              <a:t>15/06/2020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B748A-513A-49B3-BDD3-BF34DD9D01C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79644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image" Target="../media/image2.gif"/><Relationship Id="rId26" Type="http://schemas.openxmlformats.org/officeDocument/2006/relationships/image" Target="../media/image10.gif"/><Relationship Id="rId3" Type="http://schemas.openxmlformats.org/officeDocument/2006/relationships/diagramLayout" Target="../diagrams/layout1.xml"/><Relationship Id="rId21" Type="http://schemas.openxmlformats.org/officeDocument/2006/relationships/image" Target="../media/image5.png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image" Target="../media/image1.gif"/><Relationship Id="rId25" Type="http://schemas.openxmlformats.org/officeDocument/2006/relationships/image" Target="../media/image9.gif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image" Target="../media/image4.png"/><Relationship Id="rId29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image" Target="../media/image8.gif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image" Target="../media/image7.gif"/><Relationship Id="rId28" Type="http://schemas.openxmlformats.org/officeDocument/2006/relationships/image" Target="../media/image12.gif"/><Relationship Id="rId10" Type="http://schemas.openxmlformats.org/officeDocument/2006/relationships/diagramColors" Target="../diagrams/colors2.xml"/><Relationship Id="rId19" Type="http://schemas.openxmlformats.org/officeDocument/2006/relationships/image" Target="../media/image3.png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image" Target="../media/image6.jpg"/><Relationship Id="rId27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3608" y="164683"/>
            <a:ext cx="11863346" cy="740507"/>
          </a:xfrm>
        </p:spPr>
        <p:txBody>
          <a:bodyPr>
            <a:normAutofit fontScale="90000"/>
          </a:bodyPr>
          <a:lstStyle/>
          <a:p>
            <a:pPr algn="ctr"/>
            <a:r>
              <a:rPr lang="en-NZ" sz="2400" b="1" dirty="0"/>
              <a:t>NZ International Tourism Recovery Roadmap (No. Visitors 000’s and % Recovery)</a:t>
            </a:r>
            <a:br>
              <a:rPr lang="en-NZ" sz="2400" b="1" dirty="0"/>
            </a:br>
            <a:br>
              <a:rPr lang="en-NZ" sz="1400" b="1" dirty="0"/>
            </a:br>
            <a:r>
              <a:rPr lang="en-NZ" sz="1400" b="1" dirty="0"/>
              <a:t>Market recovery based on source country COVID achievements, trans-</a:t>
            </a:r>
            <a:r>
              <a:rPr lang="en-NZ" sz="1400" b="1" dirty="0" err="1"/>
              <a:t>tasman</a:t>
            </a:r>
            <a:r>
              <a:rPr lang="en-NZ" sz="1400" b="1" dirty="0"/>
              <a:t> border open by Oct 2020, Asia Pacific borders open by Nov 2020 and long-haul markets by Feb 2021</a:t>
            </a:r>
            <a:endParaRPr lang="en-NZ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683" y="1667739"/>
            <a:ext cx="10515600" cy="4819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NZ" sz="1600" dirty="0"/>
              <a:t>Australia</a:t>
            </a:r>
          </a:p>
          <a:p>
            <a:pPr marL="0" indent="0">
              <a:buNone/>
            </a:pPr>
            <a:r>
              <a:rPr lang="en-NZ" sz="1600" dirty="0"/>
              <a:t>French Polynesia</a:t>
            </a:r>
          </a:p>
          <a:p>
            <a:pPr marL="0" indent="0">
              <a:buNone/>
            </a:pPr>
            <a:r>
              <a:rPr lang="en-NZ" sz="1600" dirty="0"/>
              <a:t>Taiwan</a:t>
            </a:r>
          </a:p>
          <a:p>
            <a:pPr marL="0" indent="0">
              <a:buNone/>
            </a:pPr>
            <a:r>
              <a:rPr lang="en-NZ" sz="1600" dirty="0"/>
              <a:t>Hong Kong</a:t>
            </a:r>
          </a:p>
          <a:p>
            <a:pPr marL="0" indent="0">
              <a:buNone/>
            </a:pPr>
            <a:r>
              <a:rPr lang="en-NZ" sz="1600" dirty="0"/>
              <a:t>Singapore</a:t>
            </a:r>
          </a:p>
          <a:p>
            <a:pPr marL="0" indent="0">
              <a:buNone/>
            </a:pPr>
            <a:r>
              <a:rPr lang="en-NZ" sz="1600" dirty="0"/>
              <a:t>South Korea</a:t>
            </a:r>
          </a:p>
          <a:p>
            <a:pPr marL="0" indent="0">
              <a:buNone/>
            </a:pPr>
            <a:r>
              <a:rPr lang="en-NZ" sz="1600" dirty="0"/>
              <a:t>China</a:t>
            </a:r>
          </a:p>
          <a:p>
            <a:pPr marL="0" indent="0">
              <a:buNone/>
            </a:pPr>
            <a:r>
              <a:rPr lang="en-NZ" sz="1600" dirty="0"/>
              <a:t>Japan</a:t>
            </a:r>
          </a:p>
          <a:p>
            <a:pPr marL="0" indent="0">
              <a:buNone/>
            </a:pPr>
            <a:r>
              <a:rPr lang="en-NZ" sz="1600" dirty="0"/>
              <a:t>India </a:t>
            </a:r>
          </a:p>
          <a:p>
            <a:pPr marL="0" indent="0">
              <a:buNone/>
            </a:pPr>
            <a:r>
              <a:rPr lang="en-NZ" sz="1600" dirty="0"/>
              <a:t>USA</a:t>
            </a:r>
          </a:p>
          <a:p>
            <a:pPr marL="0" indent="0">
              <a:buNone/>
            </a:pPr>
            <a:r>
              <a:rPr lang="en-NZ" sz="1600" dirty="0"/>
              <a:t>UK</a:t>
            </a:r>
          </a:p>
          <a:p>
            <a:pPr marL="0" indent="0">
              <a:buNone/>
            </a:pPr>
            <a:r>
              <a:rPr lang="en-NZ" sz="1600" dirty="0"/>
              <a:t>Germany</a:t>
            </a:r>
          </a:p>
          <a:p>
            <a:pPr marL="0" indent="0">
              <a:buNone/>
            </a:pPr>
            <a:r>
              <a:rPr lang="en-NZ" sz="1600" dirty="0"/>
              <a:t>France</a:t>
            </a:r>
          </a:p>
          <a:p>
            <a:pPr marL="0" indent="0">
              <a:buNone/>
            </a:pPr>
            <a:r>
              <a:rPr lang="en-NZ" sz="1600" dirty="0"/>
              <a:t>The Netherlands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28965160"/>
              </p:ext>
            </p:extLst>
          </p:nvPr>
        </p:nvGraphicFramePr>
        <p:xfrm>
          <a:off x="3222571" y="832155"/>
          <a:ext cx="2549625" cy="897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997144115"/>
              </p:ext>
            </p:extLst>
          </p:nvPr>
        </p:nvGraphicFramePr>
        <p:xfrm>
          <a:off x="5671135" y="825960"/>
          <a:ext cx="2549625" cy="897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4122952662"/>
              </p:ext>
            </p:extLst>
          </p:nvPr>
        </p:nvGraphicFramePr>
        <p:xfrm>
          <a:off x="8412991" y="840377"/>
          <a:ext cx="2549625" cy="897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1030" name="Picture 6" descr="https://www.worldometers.info/img/flags/small/tn_as-flag.gif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2" y="1702705"/>
            <a:ext cx="366489" cy="216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www.worldometers.info/img/flags/small/tn_fr-flag.gif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4170" y="2035172"/>
            <a:ext cx="329135" cy="219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Flag of the Republic of China - Wikipedia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50" y="2376718"/>
            <a:ext cx="350381" cy="233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Flag of Hong Kong - Wikipedia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51" y="2725917"/>
            <a:ext cx="342649" cy="22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Buy Singapore National Flag Online | Printed &amp; Sewn Flags | 13 sizes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51" y="3111913"/>
            <a:ext cx="353789" cy="235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27" y="3369907"/>
            <a:ext cx="365273" cy="244262"/>
          </a:xfrm>
          <a:prstGeom prst="rect">
            <a:avLst/>
          </a:prstGeom>
        </p:spPr>
      </p:pic>
      <p:pic>
        <p:nvPicPr>
          <p:cNvPr id="1048" name="Picture 24" descr="https://www.worldometers.info/img/flags/small/tn_ch-flag.gif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50" y="3727489"/>
            <a:ext cx="362798" cy="243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https://www.worldometers.info/img/flags/small/tn_in-flag.gif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56" y="4448246"/>
            <a:ext cx="365943" cy="243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https://www.worldometers.info/img/flags/small/tn_us-flag.gif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67" y="4849956"/>
            <a:ext cx="361832" cy="18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https://www.worldometers.info/img/flags/small/tn_uk-flag.gif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04" y="5163813"/>
            <a:ext cx="346690" cy="20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https://www.worldometers.info/img/flags/small/tn_gm-flag.gif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69" y="5503072"/>
            <a:ext cx="346872" cy="213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https://www.worldometers.info/img/flags/small/tn_ja-flag.gif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95" y="4059433"/>
            <a:ext cx="394100" cy="262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8" descr="https://www.worldometers.info/img/flags/small/tn_fr-flag.gif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11480" y="5848807"/>
            <a:ext cx="345320" cy="23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ight Arrow 15"/>
          <p:cNvSpPr/>
          <p:nvPr/>
        </p:nvSpPr>
        <p:spPr>
          <a:xfrm>
            <a:off x="3363402" y="1621009"/>
            <a:ext cx="8061154" cy="399357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0" name="Right Arrow 29"/>
          <p:cNvSpPr/>
          <p:nvPr/>
        </p:nvSpPr>
        <p:spPr>
          <a:xfrm>
            <a:off x="4349363" y="1961158"/>
            <a:ext cx="7075193" cy="392427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1" name="Right Arrow 30"/>
          <p:cNvSpPr/>
          <p:nvPr/>
        </p:nvSpPr>
        <p:spPr>
          <a:xfrm>
            <a:off x="4349363" y="2293070"/>
            <a:ext cx="7075194" cy="383177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7" name="TextBox 16"/>
          <p:cNvSpPr txBox="1"/>
          <p:nvPr/>
        </p:nvSpPr>
        <p:spPr>
          <a:xfrm>
            <a:off x="0" y="6550094"/>
            <a:ext cx="45401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i="1" dirty="0"/>
              <a:t>Source: TECNZ Forecast based on IVA Top 30 Countries YE March 2020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376934" y="1691595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745,626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517322" y="1691310"/>
            <a:ext cx="877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1,043,876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454476" y="2035951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4,973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663660" y="2018588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12,432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438574" y="2369489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14,734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2120297" y="1100591"/>
            <a:ext cx="910046" cy="364018"/>
            <a:chOff x="746" y="266679"/>
            <a:chExt cx="910046" cy="364018"/>
          </a:xfrm>
        </p:grpSpPr>
        <p:sp>
          <p:nvSpPr>
            <p:cNvPr id="55" name="Chevron 54"/>
            <p:cNvSpPr/>
            <p:nvPr/>
          </p:nvSpPr>
          <p:spPr>
            <a:xfrm>
              <a:off x="746" y="266679"/>
              <a:ext cx="910046" cy="364018"/>
            </a:xfrm>
            <a:prstGeom prst="chevron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Chevron 4"/>
            <p:cNvSpPr txBox="1"/>
            <p:nvPr/>
          </p:nvSpPr>
          <p:spPr>
            <a:xfrm>
              <a:off x="182755" y="266679"/>
              <a:ext cx="546028" cy="3640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2007" tIns="17336" rIns="17336" bIns="17336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dirty="0"/>
                <a:t>Pre COVID</a:t>
              </a:r>
              <a:endParaRPr lang="en-US" sz="1300" kern="1200" dirty="0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9326966" y="1685201"/>
            <a:ext cx="877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1,342,127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0123439" y="1684680"/>
            <a:ext cx="877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1,491,252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126022" y="1657892"/>
            <a:ext cx="877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/>
              <a:t>1,491,252</a:t>
            </a:r>
          </a:p>
        </p:txBody>
      </p:sp>
      <p:sp>
        <p:nvSpPr>
          <p:cNvPr id="61" name="Right Arrow 60"/>
          <p:cNvSpPr/>
          <p:nvPr/>
        </p:nvSpPr>
        <p:spPr>
          <a:xfrm>
            <a:off x="4342744" y="3645410"/>
            <a:ext cx="7075194" cy="383177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2" name="Right Arrow 61"/>
          <p:cNvSpPr/>
          <p:nvPr/>
        </p:nvSpPr>
        <p:spPr>
          <a:xfrm>
            <a:off x="4349363" y="2635918"/>
            <a:ext cx="7075194" cy="383177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3" name="Right Arrow 62"/>
          <p:cNvSpPr/>
          <p:nvPr/>
        </p:nvSpPr>
        <p:spPr>
          <a:xfrm>
            <a:off x="4367128" y="2987725"/>
            <a:ext cx="7075194" cy="383177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4" name="Right Arrow 63"/>
          <p:cNvSpPr/>
          <p:nvPr/>
        </p:nvSpPr>
        <p:spPr>
          <a:xfrm>
            <a:off x="4349363" y="3329864"/>
            <a:ext cx="7075193" cy="383177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6" name="Right Arrow 65"/>
          <p:cNvSpPr/>
          <p:nvPr/>
        </p:nvSpPr>
        <p:spPr>
          <a:xfrm>
            <a:off x="7094713" y="4376353"/>
            <a:ext cx="4322566" cy="383177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7" name="Right Arrow 66"/>
          <p:cNvSpPr/>
          <p:nvPr/>
        </p:nvSpPr>
        <p:spPr>
          <a:xfrm>
            <a:off x="4342744" y="3993176"/>
            <a:ext cx="7075194" cy="383177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8" name="Right Arrow 67"/>
          <p:cNvSpPr/>
          <p:nvPr/>
        </p:nvSpPr>
        <p:spPr>
          <a:xfrm>
            <a:off x="7093333" y="4732606"/>
            <a:ext cx="4322566" cy="383177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9" name="Right Arrow 68"/>
          <p:cNvSpPr/>
          <p:nvPr/>
        </p:nvSpPr>
        <p:spPr>
          <a:xfrm>
            <a:off x="7093333" y="5088859"/>
            <a:ext cx="4322566" cy="383177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0" name="Right Arrow 69"/>
          <p:cNvSpPr/>
          <p:nvPr/>
        </p:nvSpPr>
        <p:spPr>
          <a:xfrm>
            <a:off x="7101990" y="5442025"/>
            <a:ext cx="4322566" cy="383177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1" name="Right Arrow 70"/>
          <p:cNvSpPr/>
          <p:nvPr/>
        </p:nvSpPr>
        <p:spPr>
          <a:xfrm>
            <a:off x="7078137" y="6125996"/>
            <a:ext cx="4322566" cy="383177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2" name="TextBox 71"/>
          <p:cNvSpPr txBox="1"/>
          <p:nvPr/>
        </p:nvSpPr>
        <p:spPr>
          <a:xfrm>
            <a:off x="9394902" y="2011679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22,377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0204546" y="2018588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24,863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230949" y="2011679"/>
            <a:ext cx="877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/>
              <a:t>  24,863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8663660" y="2369489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24,950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9413737" y="2363227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41,802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0208372" y="2369755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49,179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230949" y="2364099"/>
            <a:ext cx="877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/>
              <a:t>  49,179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226896" y="2696701"/>
            <a:ext cx="877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/>
              <a:t>  51,807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226896" y="3067301"/>
            <a:ext cx="877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/>
              <a:t>  60,932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224995" y="3427805"/>
            <a:ext cx="877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/>
              <a:t>  81,660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199039" y="4084707"/>
            <a:ext cx="877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/>
              <a:t>  90,326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199039" y="4436806"/>
            <a:ext cx="877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/>
              <a:t>  67,395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116085" y="4782216"/>
            <a:ext cx="877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/>
              <a:t>  347,629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2112579" y="5106493"/>
            <a:ext cx="877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/>
              <a:t>  223,102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168665" y="5449471"/>
            <a:ext cx="877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/>
              <a:t>  91,067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176616" y="5821695"/>
            <a:ext cx="877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/>
              <a:t>  39,507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1881685" y="12418829"/>
            <a:ext cx="25433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/>
              <a:t>  24,863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441770" y="2720521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15,532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8702861" y="2721307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31,084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9409948" y="2721015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46,626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0204546" y="2712570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51,807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7454476" y="3048292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21,326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8678134" y="3065437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36,559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9414171" y="3081500"/>
            <a:ext cx="6902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54,839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10196608" y="3072357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60,932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454476" y="3397887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24,498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0204546" y="3406835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81,660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9434103" y="3406835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73,494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8663660" y="3382016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40,830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7456333" y="4051540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27,098 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0230774" y="4050188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90,326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9421448" y="4034686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76,777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8647170" y="4050188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45,163</a:t>
            </a:r>
          </a:p>
        </p:txBody>
      </p:sp>
      <p:sp>
        <p:nvSpPr>
          <p:cNvPr id="107" name="Right Arrow 106"/>
          <p:cNvSpPr/>
          <p:nvPr/>
        </p:nvSpPr>
        <p:spPr>
          <a:xfrm>
            <a:off x="7086088" y="5786079"/>
            <a:ext cx="4322566" cy="383177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1060" name="Picture 36" descr="https://www.worldometers.info/img/flags/small/tn_nl-flag.gif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04" y="6179809"/>
            <a:ext cx="331256" cy="220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9" name="TextBox 108"/>
          <p:cNvSpPr txBox="1"/>
          <p:nvPr/>
        </p:nvSpPr>
        <p:spPr>
          <a:xfrm>
            <a:off x="2167332" y="6154561"/>
            <a:ext cx="877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/>
              <a:t>  29,384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2152763" y="3743407"/>
            <a:ext cx="877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/>
              <a:t>  328,145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7456333" y="3708670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98,444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0196608" y="3701590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328,145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9378668" y="3716959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278,923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8601837" y="3707316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196,887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0263464" y="4438232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67,395 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9409376" y="4436806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57,286 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8651467" y="4442655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26,958 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7608733" y="4203940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27,098 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7498485" y="4441750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6,740 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10248731" y="4793389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347,629 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9354839" y="4778519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295,485 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8593151" y="4777968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173,815 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7454476" y="4785341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86,907 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8662779" y="5502808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45,534 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9345479" y="5154627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189,637 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8594870" y="5151570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111,551 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7462762" y="5149483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55,776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10315767" y="6178368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29,384 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10300241" y="5852709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39,507 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0284568" y="5518625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91,067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9424685" y="6178368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24,976 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9418016" y="5502808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77,407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9420543" y="5852864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33,581 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8654828" y="5852745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19,754 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10243838" y="5151721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223,102 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8662779" y="6186779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14,692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475311" y="5502956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22,767 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7526113" y="5863244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9,877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7518084" y="6186779"/>
            <a:ext cx="73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7,346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7008234" y="1697518"/>
            <a:ext cx="5676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(50%)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8146956" y="1697759"/>
            <a:ext cx="5676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(70%)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7082035" y="6173663"/>
            <a:ext cx="5676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(25%)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7037599" y="5141814"/>
            <a:ext cx="5676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(25%)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7062599" y="5488327"/>
            <a:ext cx="5676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(25%)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7075803" y="5852709"/>
            <a:ext cx="5676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(25%)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7225971" y="4939993"/>
            <a:ext cx="5676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(25%)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7044696" y="4787593"/>
            <a:ext cx="5676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(25%)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8210561" y="4786361"/>
            <a:ext cx="5676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(50%)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8343711" y="4938761"/>
            <a:ext cx="5676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(50%)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8206938" y="5158990"/>
            <a:ext cx="5676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(50%)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8225521" y="5495961"/>
            <a:ext cx="5676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(50%)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8230956" y="5841485"/>
            <a:ext cx="5676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(50%)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8230682" y="6160596"/>
            <a:ext cx="5676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(50%)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7025446" y="3696264"/>
            <a:ext cx="5676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(30%)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8209347" y="3705041"/>
            <a:ext cx="5676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(60%)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7045992" y="4043708"/>
            <a:ext cx="5676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(30%)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8228714" y="4053953"/>
            <a:ext cx="5676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(50%)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7025105" y="3389539"/>
            <a:ext cx="5676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(30%)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8227219" y="3397118"/>
            <a:ext cx="5676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(50%)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7045727" y="3051573"/>
            <a:ext cx="5676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(35%)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8226552" y="3061890"/>
            <a:ext cx="5676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(60%)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7070186" y="4430808"/>
            <a:ext cx="5676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(10%)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8227490" y="4445440"/>
            <a:ext cx="5676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(40%)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7036745" y="2713297"/>
            <a:ext cx="5676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(30%)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8219837" y="2712444"/>
            <a:ext cx="5676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(60%)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036745" y="2370668"/>
            <a:ext cx="5676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(30%)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8217066" y="2378842"/>
            <a:ext cx="5676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(50%)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7021802" y="2044398"/>
            <a:ext cx="5676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(20%)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8202895" y="2028149"/>
            <a:ext cx="5676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bg1"/>
                </a:solidFill>
              </a:rPr>
              <a:t>(50%)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37021" y="4489528"/>
            <a:ext cx="435097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NZ" sz="1000" dirty="0"/>
          </a:p>
          <a:p>
            <a:pPr lvl="1"/>
            <a:r>
              <a:rPr lang="en-NZ" sz="1000" b="1" dirty="0"/>
              <a:t>Forecast Assumptions: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NZ" sz="1000" dirty="0"/>
              <a:t>Potential COVID recovery rates from source markets (May 2020)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NZ" sz="1000" dirty="0"/>
              <a:t>Trends in aviation sector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NZ" sz="1000" dirty="0"/>
              <a:t>Geo-political status in source countries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NZ" sz="1000" dirty="0"/>
              <a:t>Propensity to travel and displacement effect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NZ" sz="1000" dirty="0"/>
              <a:t>NZ’s strong destination health profile with COVID management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NZ" sz="1000" dirty="0"/>
              <a:t>Insights and experience from inbounds (bookings in system)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NZ" sz="1000" dirty="0"/>
              <a:t>Implementation source country contact tracing and border testing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NZ" sz="1000" dirty="0"/>
              <a:t>NZ contact tracing and safe border access</a:t>
            </a:r>
          </a:p>
          <a:p>
            <a:r>
              <a:rPr lang="en-NZ" sz="1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89160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335</Words>
  <Application>Microsoft Office PowerPoint</Application>
  <PresentationFormat>Widescreen</PresentationFormat>
  <Paragraphs>139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NZ International Tourism Recovery Roadmap (No. Visitors 000’s and % Recovery)  Market recovery based on source country COVID achievements, trans-tasman border open by Oct 2020, Asia Pacific borders open by Nov 2020 and long-haul markets by Feb 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Keene</dc:creator>
  <cp:lastModifiedBy>Dani McDonald</cp:lastModifiedBy>
  <cp:revision>39</cp:revision>
  <dcterms:created xsi:type="dcterms:W3CDTF">2020-06-11T04:04:20Z</dcterms:created>
  <dcterms:modified xsi:type="dcterms:W3CDTF">2020-06-15T00:14:16Z</dcterms:modified>
</cp:coreProperties>
</file>